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6"/>
  </p:notesMasterIdLst>
  <p:sldIdLst>
    <p:sldId id="256" r:id="rId2"/>
    <p:sldId id="271" r:id="rId3"/>
    <p:sldId id="267" r:id="rId4"/>
    <p:sldId id="27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>
        <p:scale>
          <a:sx n="68" d="100"/>
          <a:sy n="68" d="100"/>
        </p:scale>
        <p:origin x="-14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DFF327E-24B0-4C9F-8792-FD46454B1048}" type="datetimeFigureOut">
              <a:rPr lang="en-US"/>
              <a:pPr>
                <a:defRPr/>
              </a:pPr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2661BF5-9763-4C0C-92A7-D511A5DFC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DB0AD35-C4CE-49E1-B37F-FDA50E1D266E}" type="slidenum">
              <a:rPr lang="en-US"/>
              <a:pPr eaLnBrk="1" hangingPunct="1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141C1C-DCBA-41CA-831E-E285BADBDD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663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E2387-69F5-43E0-BEFB-1256CC75CF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48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B8CD-E878-4441-ACDA-5DAE9B8AED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400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2E240-D0E4-41CA-898B-2B3FC2FC94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02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C53B60-40F9-43BC-B7F9-8FB3CDEFED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67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DCADF-8E0F-4EF8-86F4-73F81097BF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285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409F3-B28A-4673-8317-9B0948C498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93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DF5AD-0443-44BD-83A7-3FA05CCCE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73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8C7C31-A38F-445C-BE79-98C6C54EC1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937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7A01-F86D-4CBC-BABF-DBAEAF665D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29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7C13A5-B845-436F-A6F7-AA8C4688D4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7B33094-290A-4582-AC0D-F4ECD3A246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3" r:id="rId2"/>
    <p:sldLayoutId id="2147483861" r:id="rId3"/>
    <p:sldLayoutId id="2147483854" r:id="rId4"/>
    <p:sldLayoutId id="2147483855" r:id="rId5"/>
    <p:sldLayoutId id="2147483856" r:id="rId6"/>
    <p:sldLayoutId id="2147483862" r:id="rId7"/>
    <p:sldLayoutId id="2147483857" r:id="rId8"/>
    <p:sldLayoutId id="2147483863" r:id="rId9"/>
    <p:sldLayoutId id="2147483858" r:id="rId10"/>
    <p:sldLayoutId id="21474838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8183563" cy="1050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Me </a:t>
            </a:r>
            <a:r>
              <a:rPr lang="en-US" sz="30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llamo</a:t>
            </a: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__________ </a:t>
            </a:r>
            <a:r>
              <a:rPr lang="en-US" sz="30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Clase</a:t>
            </a: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7 IL</a:t>
            </a:r>
            <a:b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La </a:t>
            </a:r>
            <a:r>
              <a:rPr lang="en-US" sz="30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fecha</a:t>
            </a: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en-US" sz="30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es</a:t>
            </a: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el 28 de </a:t>
            </a:r>
            <a:r>
              <a:rPr lang="en-US" sz="30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febrero</a:t>
            </a:r>
            <a:r>
              <a:rPr lang="en-US" sz="3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del 2013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mtClean="0">
                <a:solidFill>
                  <a:srgbClr val="FF3300"/>
                </a:solidFill>
              </a:rPr>
              <a:t>Propósito # 61: </a:t>
            </a:r>
            <a:r>
              <a:rPr lang="es-ES_tradnl" smtClean="0"/>
              <a:t>¿Cómo repasamos para el Examen de la Unidad 3?</a:t>
            </a:r>
          </a:p>
          <a:p>
            <a:pPr>
              <a:buFont typeface="Wingdings" pitchFamily="2" charset="2"/>
              <a:buNone/>
            </a:pPr>
            <a:r>
              <a:rPr lang="es-ES_tradnl" smtClean="0">
                <a:solidFill>
                  <a:srgbClr val="FF3300"/>
                </a:solidFill>
              </a:rPr>
              <a:t>Actividad Inicial:</a:t>
            </a:r>
          </a:p>
          <a:p>
            <a:pPr>
              <a:buFont typeface="Wingdings" pitchFamily="2" charset="2"/>
              <a:buNone/>
            </a:pPr>
            <a:endParaRPr lang="es-ES_tradnl" smtClean="0">
              <a:solidFill>
                <a:srgbClr val="FF3300"/>
              </a:solidFill>
            </a:endParaRPr>
          </a:p>
          <a:p>
            <a:r>
              <a:rPr lang="es-ES_tradnl" smtClean="0"/>
              <a:t>TOMAR QUIZ 5</a:t>
            </a:r>
          </a:p>
          <a:p>
            <a:pPr>
              <a:buFont typeface="Wingdings" pitchFamily="2" charset="2"/>
              <a:buNone/>
            </a:pPr>
            <a:endParaRPr lang="es-ES_tradnl" smtClean="0"/>
          </a:p>
          <a:p>
            <a:pPr>
              <a:buFont typeface="Wingdings" pitchFamily="2" charset="2"/>
              <a:buNone/>
            </a:pPr>
            <a:r>
              <a:rPr lang="es-ES_tradnl" smtClean="0"/>
              <a:t>TEXTO</a:t>
            </a:r>
          </a:p>
          <a:p>
            <a:r>
              <a:rPr lang="en-US" smtClean="0"/>
              <a:t>Copia y completa </a:t>
            </a:r>
            <a:r>
              <a:rPr lang="en-US" u="sng" smtClean="0"/>
              <a:t>Ejercicio 1</a:t>
            </a:r>
            <a:r>
              <a:rPr lang="en-US" smtClean="0"/>
              <a:t> p. 103 (1-5)</a:t>
            </a:r>
          </a:p>
          <a:p>
            <a:pPr>
              <a:buFont typeface="Wingdings" pitchFamily="2" charset="2"/>
              <a:buNone/>
            </a:pP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839200" cy="57912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B050"/>
                </a:solidFill>
              </a:rPr>
              <a:t>I- </a:t>
            </a:r>
            <a:r>
              <a:rPr lang="en-US" smtClean="0"/>
              <a:t>Identifica los paises y capitales de Sur America .</a:t>
            </a:r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13315" name="Picture 4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Line 5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H="1">
            <a:off x="41148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 flipH="1">
            <a:off x="36576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Line 8"/>
          <p:cNvSpPr>
            <a:spLocks noChangeShapeType="1"/>
          </p:cNvSpPr>
          <p:nvPr/>
        </p:nvSpPr>
        <p:spPr bwMode="auto">
          <a:xfrm flipH="1">
            <a:off x="3048000" y="3657600"/>
            <a:ext cx="1676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1.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2.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27" name="Text Box 16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3.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28" name="Text Box 17"/>
          <p:cNvSpPr txBox="1">
            <a:spLocks noChangeArrowheads="1"/>
          </p:cNvSpPr>
          <p:nvPr/>
        </p:nvSpPr>
        <p:spPr bwMode="auto">
          <a:xfrm>
            <a:off x="3352800" y="2971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4.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5.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30" name="Text Box 19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6.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31" name="Text Box 20"/>
          <p:cNvSpPr txBox="1">
            <a:spLocks noChangeArrowheads="1"/>
          </p:cNvSpPr>
          <p:nvPr/>
        </p:nvSpPr>
        <p:spPr bwMode="auto">
          <a:xfrm>
            <a:off x="2743200" y="3657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7.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32" name="Text Box 21"/>
          <p:cNvSpPr txBox="1">
            <a:spLocks noChangeArrowheads="1"/>
          </p:cNvSpPr>
          <p:nvPr/>
        </p:nvSpPr>
        <p:spPr bwMode="auto">
          <a:xfrm>
            <a:off x="3810000" y="259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8.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13333" name="Text Box 22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sz="1400" b="1">
                <a:latin typeface="Verdana" pitchFamily="34" charset="0"/>
              </a:rPr>
              <a:t>9. </a:t>
            </a:r>
            <a:endParaRPr lang="es-ES_tradnl" sz="1400" b="1" u="sng">
              <a:latin typeface="Verdana" pitchFamily="34" charset="0"/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>
          <a:xfrm>
            <a:off x="350838" y="5426075"/>
            <a:ext cx="8183562" cy="1050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America del </a:t>
            </a:r>
            <a:r>
              <a:rPr lang="en-US" dirty="0" err="1">
                <a:solidFill>
                  <a:srgbClr val="FF0000"/>
                </a:solidFill>
              </a:rPr>
              <a:t>sur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Rectangle 32"/>
          <p:cNvSpPr txBox="1">
            <a:spLocks noChangeArrowheads="1"/>
          </p:cNvSpPr>
          <p:nvPr/>
        </p:nvSpPr>
        <p:spPr>
          <a:xfrm>
            <a:off x="381000" y="-60325"/>
            <a:ext cx="8183563" cy="10509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rgbClr val="FF3300"/>
                </a:solidFill>
              </a:rPr>
              <a:t>Practica</a:t>
            </a:r>
            <a:endParaRPr lang="en-US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305800" cy="2971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smtClean="0">
                <a:solidFill>
                  <a:srgbClr val="00B050"/>
                </a:solidFill>
                <a:latin typeface="Times New Roman" pitchFamily="18" charset="0"/>
              </a:rPr>
              <a:t>II-</a:t>
            </a:r>
            <a:r>
              <a:rPr lang="en-US" b="1" smtClean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en-US" i="1" smtClean="0">
                <a:latin typeface="Times New Roman" pitchFamily="18" charset="0"/>
              </a:rPr>
              <a:t>Presente Progresivo:</a:t>
            </a:r>
          </a:p>
          <a:p>
            <a:pPr>
              <a:buFont typeface="Wingdings" pitchFamily="2" charset="2"/>
              <a:buNone/>
            </a:pPr>
            <a:r>
              <a:rPr lang="en-US" i="1" smtClean="0">
                <a:latin typeface="Times New Roman" pitchFamily="18" charset="0"/>
              </a:rPr>
              <a:t>What are the parts of the PRESENTE PROGRESIVO?</a:t>
            </a:r>
          </a:p>
          <a:p>
            <a:r>
              <a:rPr lang="en-US" sz="2400" b="1" smtClean="0">
                <a:solidFill>
                  <a:srgbClr val="7030A0"/>
                </a:solidFill>
              </a:rPr>
              <a:t>“Estar” conjugated in the present.</a:t>
            </a:r>
          </a:p>
          <a:p>
            <a:r>
              <a:rPr lang="en-US" sz="2400" b="1" smtClean="0">
                <a:solidFill>
                  <a:srgbClr val="FF0000"/>
                </a:solidFill>
              </a:rPr>
              <a:t>“present participle” according to ending.</a:t>
            </a:r>
          </a:p>
          <a:p>
            <a:pPr>
              <a:buFont typeface="Wingdings" pitchFamily="2" charset="2"/>
              <a:buNone/>
            </a:pPr>
            <a:endParaRPr lang="en-US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2590800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  <a:latin typeface="Verdana" pitchFamily="34" charset="0"/>
              </a:rPr>
              <a:t>Estoy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  <a:latin typeface="Verdana" pitchFamily="34" charset="0"/>
              </a:rPr>
              <a:t>Estás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  <a:latin typeface="Verdana" pitchFamily="34" charset="0"/>
              </a:rPr>
              <a:t>Está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  <a:latin typeface="Verdana" pitchFamily="34" charset="0"/>
              </a:rPr>
              <a:t>Estamos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  <a:latin typeface="Verdana" pitchFamily="34" charset="0"/>
              </a:rPr>
              <a:t>Están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743200" y="2589213"/>
            <a:ext cx="2590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-AR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200" b="1" dirty="0" err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ando</a:t>
            </a:r>
            <a:endParaRPr lang="en-US" sz="32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819400" y="4251325"/>
            <a:ext cx="2590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-ER/-IR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-iendo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867400" y="3200400"/>
            <a:ext cx="30480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Traer/Leer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r>
              <a:rPr 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133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6248400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TEXTO: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/>
              <a:t>Ejercicio</a:t>
            </a:r>
            <a:r>
              <a:rPr lang="en-US" u="sng" dirty="0"/>
              <a:t> 2</a:t>
            </a:r>
            <a:r>
              <a:rPr lang="en-US" dirty="0"/>
              <a:t> p. 103 (1-5)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103(1-6)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es-ES_tradnl" dirty="0" smtClean="0"/>
              <a:t>WORKBOOK: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/>
              <a:t>Completa </a:t>
            </a:r>
            <a:r>
              <a:rPr lang="es-ES_tradnl" u="sng" dirty="0" smtClean="0"/>
              <a:t>ejercicio 26</a:t>
            </a:r>
            <a:r>
              <a:rPr lang="es-ES_tradnl" dirty="0" smtClean="0"/>
              <a:t> p. 48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S_tradnl" dirty="0" smtClean="0"/>
              <a:t>Completa </a:t>
            </a:r>
            <a:r>
              <a:rPr lang="es-ES_tradnl" u="sng" dirty="0" smtClean="0"/>
              <a:t>ejercicio 32</a:t>
            </a:r>
            <a:r>
              <a:rPr lang="es-ES_tradnl" dirty="0" smtClean="0"/>
              <a:t> p. 51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b="1" dirty="0">
                <a:solidFill>
                  <a:srgbClr val="7030A0"/>
                </a:solidFill>
              </a:rPr>
              <a:t>STUDY UNIT 3 FOR EXAM ON </a:t>
            </a:r>
            <a:r>
              <a:rPr lang="en-US" b="1" dirty="0" smtClean="0">
                <a:solidFill>
                  <a:srgbClr val="7030A0"/>
                </a:solidFill>
              </a:rPr>
              <a:t>FRIDAY</a:t>
            </a:r>
            <a:r>
              <a:rPr lang="en-US" b="1" dirty="0">
                <a:solidFill>
                  <a:srgbClr val="7030A0"/>
                </a:solidFill>
              </a:rPr>
              <a:t>, MARCH </a:t>
            </a:r>
            <a:r>
              <a:rPr lang="en-US" b="1" dirty="0" smtClean="0">
                <a:solidFill>
                  <a:srgbClr val="7030A0"/>
                </a:solidFill>
              </a:rPr>
              <a:t>8!</a:t>
            </a:r>
            <a:endParaRPr lang="en-US" b="1" dirty="0">
              <a:solidFill>
                <a:srgbClr val="7030A0"/>
              </a:solidFill>
            </a:endParaRP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solidFill>
                  <a:srgbClr val="7030A0"/>
                </a:solidFill>
              </a:rPr>
              <a:t>Airport vocabulary 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solidFill>
                  <a:srgbClr val="7030A0"/>
                </a:solidFill>
              </a:rPr>
              <a:t>-GO verbs: </a:t>
            </a:r>
            <a:r>
              <a:rPr lang="en-US" i="1" dirty="0" err="1">
                <a:solidFill>
                  <a:srgbClr val="7030A0"/>
                </a:solidFill>
              </a:rPr>
              <a:t>hago</a:t>
            </a:r>
            <a:r>
              <a:rPr lang="en-US" i="1" dirty="0">
                <a:solidFill>
                  <a:srgbClr val="7030A0"/>
                </a:solidFill>
              </a:rPr>
              <a:t>, </a:t>
            </a:r>
            <a:r>
              <a:rPr lang="en-US" i="1" dirty="0" err="1">
                <a:solidFill>
                  <a:srgbClr val="7030A0"/>
                </a:solidFill>
              </a:rPr>
              <a:t>pongo</a:t>
            </a:r>
            <a:r>
              <a:rPr lang="en-US" i="1" dirty="0">
                <a:solidFill>
                  <a:srgbClr val="7030A0"/>
                </a:solidFill>
              </a:rPr>
              <a:t>, </a:t>
            </a:r>
            <a:r>
              <a:rPr lang="en-US" i="1" dirty="0" err="1">
                <a:solidFill>
                  <a:srgbClr val="7030A0"/>
                </a:solidFill>
              </a:rPr>
              <a:t>traer</a:t>
            </a:r>
            <a:r>
              <a:rPr lang="en-US" i="1" dirty="0">
                <a:solidFill>
                  <a:srgbClr val="7030A0"/>
                </a:solidFill>
              </a:rPr>
              <a:t>, sonar, </a:t>
            </a:r>
            <a:r>
              <a:rPr lang="en-US" i="1" dirty="0" err="1">
                <a:solidFill>
                  <a:srgbClr val="7030A0"/>
                </a:solidFill>
              </a:rPr>
              <a:t>tener</a:t>
            </a:r>
            <a:r>
              <a:rPr lang="en-US" i="1" dirty="0">
                <a:solidFill>
                  <a:srgbClr val="7030A0"/>
                </a:solidFill>
              </a:rPr>
              <a:t>, </a:t>
            </a:r>
            <a:r>
              <a:rPr lang="en-US" i="1" dirty="0" err="1">
                <a:solidFill>
                  <a:srgbClr val="7030A0"/>
                </a:solidFill>
              </a:rPr>
              <a:t>venir</a:t>
            </a:r>
            <a:endParaRPr lang="en-US" i="1" dirty="0">
              <a:solidFill>
                <a:srgbClr val="7030A0"/>
              </a:solidFill>
            </a:endParaRP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>
                <a:solidFill>
                  <a:srgbClr val="7030A0"/>
                </a:solidFill>
              </a:rPr>
              <a:t>Presente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err="1">
                <a:solidFill>
                  <a:srgbClr val="7030A0"/>
                </a:solidFill>
              </a:rPr>
              <a:t>Progressivo</a:t>
            </a:r>
            <a:r>
              <a:rPr lang="en-US" dirty="0">
                <a:solidFill>
                  <a:srgbClr val="7030A0"/>
                </a:solidFill>
              </a:rPr>
              <a:t>: </a:t>
            </a:r>
            <a:r>
              <a:rPr lang="en-US" i="1" dirty="0">
                <a:solidFill>
                  <a:srgbClr val="7030A0"/>
                </a:solidFill>
              </a:rPr>
              <a:t> “</a:t>
            </a:r>
            <a:r>
              <a:rPr lang="en-US" i="1" dirty="0" err="1">
                <a:solidFill>
                  <a:srgbClr val="7030A0"/>
                </a:solidFill>
              </a:rPr>
              <a:t>estar</a:t>
            </a:r>
            <a:r>
              <a:rPr lang="en-US" i="1" dirty="0">
                <a:solidFill>
                  <a:srgbClr val="7030A0"/>
                </a:solidFill>
              </a:rPr>
              <a:t> + -</a:t>
            </a:r>
            <a:r>
              <a:rPr lang="en-US" i="1" dirty="0" err="1">
                <a:solidFill>
                  <a:srgbClr val="7030A0"/>
                </a:solidFill>
              </a:rPr>
              <a:t>ando</a:t>
            </a:r>
            <a:r>
              <a:rPr lang="en-US" i="1" dirty="0">
                <a:solidFill>
                  <a:srgbClr val="7030A0"/>
                </a:solidFill>
              </a:rPr>
              <a:t>/-</a:t>
            </a:r>
            <a:r>
              <a:rPr lang="en-US" i="1" dirty="0" err="1">
                <a:solidFill>
                  <a:srgbClr val="7030A0"/>
                </a:solidFill>
              </a:rPr>
              <a:t>iendo</a:t>
            </a:r>
            <a:r>
              <a:rPr lang="en-US" i="1" dirty="0">
                <a:solidFill>
                  <a:srgbClr val="7030A0"/>
                </a:solidFill>
              </a:rPr>
              <a:t>”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solidFill>
                  <a:srgbClr val="7030A0"/>
                </a:solidFill>
              </a:rPr>
              <a:t>Saber y </a:t>
            </a:r>
            <a:r>
              <a:rPr lang="en-US" dirty="0" err="1">
                <a:solidFill>
                  <a:srgbClr val="7030A0"/>
                </a:solidFill>
              </a:rPr>
              <a:t>Conocer</a:t>
            </a:r>
            <a:endParaRPr lang="en-US" dirty="0">
              <a:solidFill>
                <a:srgbClr val="7030A0"/>
              </a:solidFill>
            </a:endParaRP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>
                <a:solidFill>
                  <a:srgbClr val="7030A0"/>
                </a:solidFill>
              </a:rPr>
              <a:t>Lectura</a:t>
            </a:r>
            <a:r>
              <a:rPr lang="en-US" dirty="0">
                <a:solidFill>
                  <a:srgbClr val="7030A0"/>
                </a:solidFill>
              </a:rPr>
              <a:t>: </a:t>
            </a:r>
            <a:r>
              <a:rPr lang="en-US" u="sng" dirty="0">
                <a:solidFill>
                  <a:srgbClr val="7030A0"/>
                </a:solidFill>
              </a:rPr>
              <a:t>El </a:t>
            </a:r>
            <a:r>
              <a:rPr lang="en-US" u="sng" dirty="0" err="1">
                <a:solidFill>
                  <a:srgbClr val="7030A0"/>
                </a:solidFill>
              </a:rPr>
              <a:t>avion</a:t>
            </a:r>
            <a:r>
              <a:rPr lang="en-US" u="sng" dirty="0">
                <a:solidFill>
                  <a:srgbClr val="7030A0"/>
                </a:solidFill>
              </a:rPr>
              <a:t> en la America del Sur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>
                <a:solidFill>
                  <a:srgbClr val="7030A0"/>
                </a:solidFill>
              </a:rPr>
              <a:t>Paises</a:t>
            </a:r>
            <a:r>
              <a:rPr lang="en-US" dirty="0">
                <a:solidFill>
                  <a:srgbClr val="7030A0"/>
                </a:solidFill>
              </a:rPr>
              <a:t> y </a:t>
            </a:r>
            <a:r>
              <a:rPr lang="en-US" dirty="0" err="1">
                <a:solidFill>
                  <a:srgbClr val="7030A0"/>
                </a:solidFill>
              </a:rPr>
              <a:t>Capitales</a:t>
            </a:r>
            <a:r>
              <a:rPr lang="en-US" dirty="0">
                <a:solidFill>
                  <a:srgbClr val="7030A0"/>
                </a:solidFill>
              </a:rPr>
              <a:t> de  </a:t>
            </a:r>
            <a:r>
              <a:rPr lang="en-US" dirty="0" err="1">
                <a:solidFill>
                  <a:srgbClr val="7030A0"/>
                </a:solidFill>
              </a:rPr>
              <a:t>Latinoamerica</a:t>
            </a:r>
            <a:endParaRPr lang="en-US" dirty="0">
              <a:solidFill>
                <a:srgbClr val="7030A0"/>
              </a:solidFill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s-ES_tradnl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1524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US" b="1" kern="0" dirty="0" err="1" smtClean="0">
                <a:solidFill>
                  <a:srgbClr val="FF3300"/>
                </a:solidFill>
              </a:rPr>
              <a:t>Tarea</a:t>
            </a:r>
            <a:r>
              <a:rPr lang="en-US" b="1" kern="0" dirty="0" smtClean="0">
                <a:solidFill>
                  <a:srgbClr val="FF3300"/>
                </a:solidFill>
              </a:rPr>
              <a:t> # 61</a:t>
            </a:r>
            <a:endParaRPr lang="en-US" b="1" kern="0" dirty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212</Words>
  <Application>Microsoft Office PowerPoint</Application>
  <PresentationFormat>On-screen Show (4:3)</PresentationFormat>
  <Paragraphs>51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Verdana</vt:lpstr>
      <vt:lpstr>Wingdings 2</vt:lpstr>
      <vt:lpstr>Calibri</vt:lpstr>
      <vt:lpstr>Wingdings</vt:lpstr>
      <vt:lpstr>Times New Roman</vt:lpstr>
      <vt:lpstr>Aspect</vt:lpstr>
      <vt:lpstr>Me llamo __________ Clase 7 IL La fecha es el 28 de febrero del 2013</vt:lpstr>
      <vt:lpstr>America del sur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 IM La fecha es el 6 de diciembre del 2011</dc:title>
  <dc:creator>Helen Zumaeta</dc:creator>
  <cp:lastModifiedBy>Helen Zumaeta</cp:lastModifiedBy>
  <cp:revision>29</cp:revision>
  <dcterms:created xsi:type="dcterms:W3CDTF">2011-12-06T23:04:47Z</dcterms:created>
  <dcterms:modified xsi:type="dcterms:W3CDTF">2013-02-28T16:12:58Z</dcterms:modified>
</cp:coreProperties>
</file>